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404" r:id="rId3"/>
    <p:sldId id="405" r:id="rId4"/>
    <p:sldId id="406" r:id="rId5"/>
    <p:sldId id="407" r:id="rId6"/>
    <p:sldId id="408" r:id="rId7"/>
    <p:sldId id="409" r:id="rId8"/>
    <p:sldId id="410" r:id="rId9"/>
    <p:sldId id="411" r:id="rId10"/>
    <p:sldId id="413" r:id="rId11"/>
    <p:sldId id="412" r:id="rId12"/>
    <p:sldId id="41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67" autoAdjust="0"/>
    <p:restoredTop sz="98505" autoAdjust="0"/>
  </p:normalViewPr>
  <p:slideViewPr>
    <p:cSldViewPr snapToGrid="0" snapToObjects="1">
      <p:cViewPr>
        <p:scale>
          <a:sx n="75" d="100"/>
          <a:sy n="75" d="100"/>
        </p:scale>
        <p:origin x="2436" y="9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E18515-3D86-1D41-BD44-E0D3DE036E92}" type="datetimeFigureOut">
              <a:rPr lang="en-US" smtClean="0"/>
              <a:t>11/30/2017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6E4B18-6C9D-6E4C-B246-8B18804759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0132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2F148-54BD-4349-BD10-B7333EAF03AE}" type="datetimeFigureOut">
              <a:rPr lang="en-US" smtClean="0"/>
              <a:t>11/30/2017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6B56C4-39FD-8B41-B9B2-4F17400951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5912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16175"/>
          </a:xfrm>
        </p:spPr>
        <p:txBody>
          <a:bodyPr>
            <a:normAutofit/>
          </a:bodyPr>
          <a:lstStyle>
            <a:lvl1pPr algn="ctr"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285" y="710473"/>
            <a:ext cx="8636713" cy="4876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510528"/>
            <a:ext cx="1524000" cy="329184"/>
          </a:xfrm>
        </p:spPr>
        <p:txBody>
          <a:bodyPr/>
          <a:lstStyle>
            <a:lvl1pPr algn="r">
              <a:defRPr/>
            </a:lvl1pPr>
          </a:lstStyle>
          <a:p>
            <a:r>
              <a:rPr lang="el-GR" dirty="0" smtClean="0"/>
              <a:t>Σελ. </a:t>
            </a:r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517763"/>
            <a:ext cx="9144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17936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84736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649224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651052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651052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63367" y="6510528"/>
            <a:ext cx="3291669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l-GR" dirty="0" smtClean="0"/>
              <a:t>Μάθημα </a:t>
            </a:r>
            <a:r>
              <a:rPr lang="en-US" dirty="0" smtClean="0"/>
              <a:t>4</a:t>
            </a:r>
            <a:r>
              <a:rPr lang="el-GR" dirty="0" smtClean="0"/>
              <a:t>ο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dropbox.com/s/7b8qvx5ouz0v76m/FETutorials.zip?dl=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ropbox.com/s/8sty8uv13eobsgt/femur_shell_final_own.stl?dl=0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685800" y="4507993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46398" y="403408"/>
            <a:ext cx="5997602" cy="1837764"/>
          </a:xfrm>
        </p:spPr>
        <p:txBody>
          <a:bodyPr/>
          <a:lstStyle/>
          <a:p>
            <a:r>
              <a:rPr lang="en-US" sz="3600" dirty="0" smtClean="0"/>
              <a:t>Biomechanics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32243" y="4509581"/>
            <a:ext cx="5700620" cy="1503424"/>
          </a:xfrm>
        </p:spPr>
        <p:txBody>
          <a:bodyPr>
            <a:normAutofit lnSpcReduction="10000"/>
          </a:bodyPr>
          <a:lstStyle/>
          <a:p>
            <a:r>
              <a:rPr lang="el-GR" dirty="0" smtClean="0"/>
              <a:t>7</a:t>
            </a:r>
            <a:r>
              <a:rPr lang="el-GR" baseline="30000" dirty="0" smtClean="0"/>
              <a:t>ο</a:t>
            </a:r>
            <a:r>
              <a:rPr lang="el-GR" dirty="0" smtClean="0"/>
              <a:t> εξάμηνο</a:t>
            </a:r>
          </a:p>
          <a:p>
            <a:r>
              <a:rPr lang="el-GR" dirty="0" smtClean="0"/>
              <a:t>Σχολή Μηχανολόγων Μηχανικών ΕΜΠ</a:t>
            </a:r>
          </a:p>
          <a:p>
            <a:r>
              <a:rPr lang="el-GR" sz="1900" dirty="0" smtClean="0"/>
              <a:t>Διδάσκων:</a:t>
            </a:r>
            <a:endParaRPr lang="el-GR" sz="1900" dirty="0"/>
          </a:p>
          <a:p>
            <a:r>
              <a:rPr lang="en-US" sz="1900" dirty="0" smtClean="0"/>
              <a:t>Michael </a:t>
            </a:r>
            <a:r>
              <a:rPr lang="en-US" sz="1900" dirty="0" err="1" smtClean="0"/>
              <a:t>Neidlin</a:t>
            </a:r>
            <a:endParaRPr lang="el-GR" sz="1900" dirty="0" smtClean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469675" y="6035045"/>
            <a:ext cx="134456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sz="800" i="1" dirty="0"/>
              <a:t>Fritz Kahn (1888 – 1968)</a:t>
            </a:r>
            <a:endParaRPr lang="en-US" sz="8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032243" y="3682151"/>
            <a:ext cx="443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FE Analysis Practical Course</a:t>
            </a:r>
            <a:endParaRPr lang="en-US" sz="2400" b="1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146398" y="2243094"/>
            <a:ext cx="5997602" cy="8486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 cap="all" spc="-1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4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685800" y="2241506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935" t="7103" r="5159" b="1274"/>
          <a:stretch/>
        </p:blipFill>
        <p:spPr>
          <a:xfrm>
            <a:off x="165926" y="621274"/>
            <a:ext cx="2648315" cy="539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31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mesh independence?</a:t>
            </a:r>
            <a:endParaRPr lang="de-DE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2049" y="2494387"/>
            <a:ext cx="6528571" cy="388100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2370" y="837488"/>
            <a:ext cx="975138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When your simulation works out you have to ensure that the results are </a:t>
            </a:r>
            <a:r>
              <a:rPr lang="en-US" b="1" dirty="0" smtClean="0"/>
              <a:t>mesh independent</a:t>
            </a:r>
            <a:r>
              <a:rPr lang="en-US" dirty="0" smtClean="0"/>
              <a:t>!</a:t>
            </a:r>
          </a:p>
          <a:p>
            <a:r>
              <a:rPr lang="en-US" dirty="0" smtClean="0"/>
              <a:t>Rerun the simulation finer meshes (e.g. decrease and increase the max. element size by of 2)</a:t>
            </a:r>
          </a:p>
          <a:p>
            <a:r>
              <a:rPr lang="en-US" dirty="0" smtClean="0"/>
              <a:t>and evaluate your results (e.g. max neck stress) for the different meshes.</a:t>
            </a:r>
          </a:p>
          <a:p>
            <a:r>
              <a:rPr lang="en-US" dirty="0" smtClean="0"/>
              <a:t>When the results are not changing, this means that you have a mesh independent result!</a:t>
            </a:r>
          </a:p>
          <a:p>
            <a:r>
              <a:rPr lang="en-US" dirty="0" smtClean="0"/>
              <a:t>Then you can continue with the study.</a:t>
            </a:r>
          </a:p>
          <a:p>
            <a:r>
              <a:rPr lang="en-US" dirty="0" smtClean="0"/>
              <a:t>If the explanation as too short, do research online!</a:t>
            </a:r>
          </a:p>
          <a:p>
            <a:endParaRPr lang="en-US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465077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Suggestions for advanced users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/>
              <a:t>Boundary condition of Nodal Force is very simple. One way to improve it would be to separate a section of the </a:t>
            </a:r>
            <a:r>
              <a:rPr lang="en-US" sz="1600" dirty="0" err="1" smtClean="0"/>
              <a:t>stl</a:t>
            </a:r>
            <a:r>
              <a:rPr lang="en-US" sz="1600" dirty="0" smtClean="0"/>
              <a:t> that experiences the load from the acetabulum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Material anisotropy was not considered.</a:t>
            </a:r>
          </a:p>
          <a:p>
            <a:pPr marL="0" indent="0">
              <a:buNone/>
            </a:pPr>
            <a:r>
              <a:rPr lang="en-US" sz="1600" dirty="0" smtClean="0"/>
              <a:t>There are </a:t>
            </a:r>
            <a:r>
              <a:rPr lang="en-US" sz="1600" dirty="0" err="1" smtClean="0"/>
              <a:t>orthtropic</a:t>
            </a:r>
            <a:r>
              <a:rPr lang="en-US" sz="1600" dirty="0" smtClean="0"/>
              <a:t>/</a:t>
            </a:r>
            <a:r>
              <a:rPr lang="en-US" sz="1600" dirty="0" err="1" smtClean="0"/>
              <a:t>transeverse</a:t>
            </a:r>
            <a:r>
              <a:rPr lang="en-US" sz="1600" dirty="0" smtClean="0"/>
              <a:t> isotropic (however</a:t>
            </a:r>
          </a:p>
          <a:p>
            <a:pPr marL="0" indent="0">
              <a:buNone/>
            </a:pPr>
            <a:r>
              <a:rPr lang="en-US" sz="1600" dirty="0" smtClean="0"/>
              <a:t>ELASTIC not </a:t>
            </a:r>
            <a:r>
              <a:rPr lang="en-US" sz="1600" dirty="0" err="1" smtClean="0"/>
              <a:t>hyperelastic</a:t>
            </a:r>
            <a:r>
              <a:rPr lang="en-US" sz="1600" dirty="0" smtClean="0"/>
              <a:t>) models in </a:t>
            </a:r>
            <a:r>
              <a:rPr lang="en-US" sz="1600" dirty="0" err="1" smtClean="0"/>
              <a:t>Ansys</a:t>
            </a:r>
            <a:r>
              <a:rPr lang="en-US" sz="1600" dirty="0" smtClean="0"/>
              <a:t>.</a:t>
            </a:r>
          </a:p>
          <a:p>
            <a:pPr marL="0" indent="0">
              <a:buNone/>
            </a:pPr>
            <a:r>
              <a:rPr lang="en-US" sz="1600" dirty="0" smtClean="0"/>
              <a:t>However there is also a possibility to include an anisotropic </a:t>
            </a:r>
            <a:r>
              <a:rPr lang="en-US" sz="1600" dirty="0" err="1" smtClean="0"/>
              <a:t>hyperelastic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function through a user defined script in </a:t>
            </a:r>
            <a:r>
              <a:rPr lang="en-US" sz="1600" dirty="0" err="1" smtClean="0"/>
              <a:t>Ansys</a:t>
            </a:r>
            <a:r>
              <a:rPr lang="en-US" sz="1600" dirty="0" smtClean="0"/>
              <a:t>.</a:t>
            </a:r>
          </a:p>
          <a:p>
            <a:pPr marL="0" indent="0">
              <a:buNone/>
            </a:pPr>
            <a:r>
              <a:rPr lang="en-US" sz="1600" dirty="0" smtClean="0"/>
              <a:t>From page 12-22. </a:t>
            </a:r>
          </a:p>
          <a:p>
            <a:pPr marL="0" indent="0">
              <a:buNone/>
            </a:pPr>
            <a:r>
              <a:rPr lang="en-US" sz="1600" dirty="0" smtClean="0"/>
              <a:t>However no fitting is possible through </a:t>
            </a:r>
            <a:r>
              <a:rPr lang="en-US" sz="1600" dirty="0" err="1" smtClean="0"/>
              <a:t>Ansys</a:t>
            </a:r>
            <a:r>
              <a:rPr lang="en-US" sz="1600" dirty="0" smtClean="0"/>
              <a:t> so you would need your material parameters a priori. I WOULD RECOMMEND DOING THIS </a:t>
            </a:r>
            <a:r>
              <a:rPr lang="en-US" sz="1600" dirty="0" smtClean="0">
                <a:sym typeface="Wingdings" panose="05000000000000000000" pitchFamily="2" charset="2"/>
              </a:rPr>
              <a:t></a:t>
            </a: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Modeling everything as a shell of continuous thickness is big simplification!</a:t>
            </a:r>
          </a:p>
          <a:p>
            <a:pPr marL="0" indent="0">
              <a:buNone/>
            </a:pPr>
            <a:r>
              <a:rPr lang="en-US" sz="1600" dirty="0" smtClean="0"/>
              <a:t>You could try to apply several thicknesses by splitting the model or </a:t>
            </a:r>
          </a:p>
          <a:p>
            <a:pPr marL="0" indent="0">
              <a:buNone/>
            </a:pPr>
            <a:r>
              <a:rPr lang="en-US" sz="1600" dirty="0" smtClean="0"/>
              <a:t>combine two materials (</a:t>
            </a:r>
            <a:r>
              <a:rPr lang="en-US" sz="1600" dirty="0" err="1" smtClean="0"/>
              <a:t>compacta</a:t>
            </a:r>
            <a:r>
              <a:rPr lang="en-US" sz="1600" dirty="0" smtClean="0"/>
              <a:t> and </a:t>
            </a:r>
            <a:r>
              <a:rPr lang="en-US" sz="1600" dirty="0" err="1" smtClean="0"/>
              <a:t>spongiosa</a:t>
            </a:r>
            <a:r>
              <a:rPr lang="en-US" sz="1600" dirty="0" smtClean="0"/>
              <a:t>) or other things....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If you have questions about other approaches, do not hesitate contacting me.</a:t>
            </a:r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2675" y="2896460"/>
            <a:ext cx="2914650" cy="5048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5798" y="995425"/>
            <a:ext cx="2034364" cy="1616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139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the report?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After the FEA study please submit a short written report (about 2-5 pages) on methods, results and discussion.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You can do this in groups of 2-5 people if you wish.</a:t>
            </a:r>
          </a:p>
          <a:p>
            <a:pPr marL="0" indent="0">
              <a:buNone/>
            </a:pPr>
            <a:r>
              <a:rPr lang="en-US" sz="2000" dirty="0" smtClean="0"/>
              <a:t>There is no </a:t>
            </a:r>
            <a:r>
              <a:rPr lang="en-US" sz="2000" b="1" dirty="0" smtClean="0"/>
              <a:t>need</a:t>
            </a:r>
            <a:r>
              <a:rPr lang="en-US" sz="2000" dirty="0" smtClean="0"/>
              <a:t> in being exhaustive, however I am especially interested to see some </a:t>
            </a:r>
            <a:r>
              <a:rPr lang="en-US" sz="2000" b="1" dirty="0" smtClean="0"/>
              <a:t>critical thoughts </a:t>
            </a:r>
            <a:r>
              <a:rPr lang="en-US" sz="2000" dirty="0" smtClean="0"/>
              <a:t>on the short project that you did. 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b="1" dirty="0" smtClean="0"/>
              <a:t>What can we generally get out of the results?</a:t>
            </a:r>
          </a:p>
          <a:p>
            <a:pPr marL="0" indent="0">
              <a:buNone/>
            </a:pPr>
            <a:r>
              <a:rPr lang="en-US" sz="2000" b="1" dirty="0" smtClean="0"/>
              <a:t>What were the limitations? What would you improve if you had a lot of time? How do you think these kind of analyses could help. And so on, be creative.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r>
              <a:rPr lang="en-US" sz="2000" b="1" dirty="0" smtClean="0"/>
              <a:t>The deadline is 9.01.2018!  </a:t>
            </a:r>
            <a:endParaRPr lang="de-DE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952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course structure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661" y="734810"/>
            <a:ext cx="1575014" cy="21283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9061" y="2897092"/>
            <a:ext cx="1950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CT data provided</a:t>
            </a:r>
            <a:endParaRPr lang="de-DE" dirty="0"/>
          </a:p>
        </p:txBody>
      </p:sp>
      <p:grpSp>
        <p:nvGrpSpPr>
          <p:cNvPr id="20" name="Group 19"/>
          <p:cNvGrpSpPr/>
          <p:nvPr/>
        </p:nvGrpSpPr>
        <p:grpSpPr>
          <a:xfrm>
            <a:off x="2292836" y="925310"/>
            <a:ext cx="3076641" cy="2294947"/>
            <a:chOff x="2292836" y="925310"/>
            <a:chExt cx="3076641" cy="229494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76700" y="925310"/>
              <a:ext cx="1292777" cy="1602717"/>
            </a:xfrm>
            <a:prstGeom prst="rect">
              <a:avLst/>
            </a:prstGeom>
          </p:spPr>
        </p:pic>
        <p:sp>
          <p:nvSpPr>
            <p:cNvPr id="7" name="Right Arrow 6"/>
            <p:cNvSpPr/>
            <p:nvPr/>
          </p:nvSpPr>
          <p:spPr>
            <a:xfrm>
              <a:off x="2481262" y="1470353"/>
              <a:ext cx="1085850" cy="37147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92836" y="1841828"/>
              <a:ext cx="167225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Segmentation/</a:t>
              </a:r>
            </a:p>
            <a:p>
              <a:r>
                <a:rPr lang="en-US" dirty="0" smtClean="0"/>
                <a:t>smoothing</a:t>
              </a:r>
              <a:endParaRPr lang="de-DE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013593" y="2573926"/>
              <a:ext cx="135588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STL model </a:t>
              </a:r>
            </a:p>
            <a:p>
              <a:r>
                <a:rPr lang="en-US" dirty="0" smtClean="0"/>
                <a:t>of femur</a:t>
              </a:r>
              <a:endParaRPr lang="de-DE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700712" y="825436"/>
            <a:ext cx="318548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Material models (in vitro tests</a:t>
            </a:r>
          </a:p>
          <a:p>
            <a:r>
              <a:rPr lang="en-US" dirty="0" smtClean="0"/>
              <a:t>from literature)</a:t>
            </a:r>
          </a:p>
          <a:p>
            <a:endParaRPr lang="en-US" dirty="0"/>
          </a:p>
          <a:p>
            <a:r>
              <a:rPr lang="en-US" dirty="0" smtClean="0"/>
              <a:t>Loading conditions (Forces</a:t>
            </a:r>
          </a:p>
          <a:p>
            <a:r>
              <a:rPr lang="en-US" dirty="0" smtClean="0"/>
              <a:t>acting on the femur head)</a:t>
            </a:r>
          </a:p>
          <a:p>
            <a:endParaRPr lang="en-US" dirty="0"/>
          </a:p>
          <a:p>
            <a:r>
              <a:rPr lang="en-US" dirty="0" smtClean="0"/>
              <a:t>P: 70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180 kg</a:t>
            </a:r>
          </a:p>
          <a:p>
            <a:r>
              <a:rPr lang="en-US" dirty="0" smtClean="0"/>
              <a:t>Standing and jumping</a:t>
            </a:r>
            <a:endParaRPr lang="de-DE" dirty="0"/>
          </a:p>
        </p:txBody>
      </p:sp>
      <p:grpSp>
        <p:nvGrpSpPr>
          <p:cNvPr id="22" name="Group 21"/>
          <p:cNvGrpSpPr/>
          <p:nvPr/>
        </p:nvGrpSpPr>
        <p:grpSpPr>
          <a:xfrm>
            <a:off x="396661" y="4316210"/>
            <a:ext cx="4835610" cy="1602717"/>
            <a:chOff x="396661" y="4316210"/>
            <a:chExt cx="4835610" cy="1602717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6661" y="4316210"/>
              <a:ext cx="1292777" cy="1602717"/>
            </a:xfrm>
            <a:prstGeom prst="rect">
              <a:avLst/>
            </a:prstGeom>
          </p:spPr>
        </p:pic>
        <p:sp>
          <p:nvSpPr>
            <p:cNvPr id="15" name="Right Arrow 14"/>
            <p:cNvSpPr/>
            <p:nvPr/>
          </p:nvSpPr>
          <p:spPr>
            <a:xfrm>
              <a:off x="2481262" y="4832678"/>
              <a:ext cx="1085850" cy="37147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292836" y="5207656"/>
              <a:ext cx="151842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FEA analysis</a:t>
              </a:r>
            </a:p>
            <a:p>
              <a:r>
                <a:rPr lang="en-US" dirty="0" smtClean="0"/>
                <a:t>in PC lab</a:t>
              </a: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3905" y="4558622"/>
              <a:ext cx="1018366" cy="1018366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5369477" y="4653658"/>
            <a:ext cx="2701061" cy="923330"/>
            <a:chOff x="5369477" y="4653658"/>
            <a:chExt cx="2701061" cy="923330"/>
          </a:xfrm>
        </p:grpSpPr>
        <p:sp>
          <p:nvSpPr>
            <p:cNvPr id="18" name="TextBox 17"/>
            <p:cNvSpPr txBox="1"/>
            <p:nvPr/>
          </p:nvSpPr>
          <p:spPr>
            <a:xfrm>
              <a:off x="6667590" y="4653658"/>
              <a:ext cx="140294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Short report</a:t>
              </a:r>
            </a:p>
            <a:p>
              <a:r>
                <a:rPr lang="en-US" dirty="0" smtClean="0"/>
                <a:t>with results</a:t>
              </a:r>
            </a:p>
            <a:p>
              <a:r>
                <a:rPr lang="en-US" dirty="0" smtClean="0"/>
                <a:t>(in groups)</a:t>
              </a:r>
            </a:p>
          </p:txBody>
        </p:sp>
        <p:sp>
          <p:nvSpPr>
            <p:cNvPr id="19" name="Right Arrow 18"/>
            <p:cNvSpPr/>
            <p:nvPr/>
          </p:nvSpPr>
          <p:spPr>
            <a:xfrm>
              <a:off x="5369477" y="4836181"/>
              <a:ext cx="1085850" cy="37147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501101" y="4067300"/>
            <a:ext cx="1735926" cy="2171700"/>
            <a:chOff x="2229163" y="1200150"/>
            <a:chExt cx="1735926" cy="2171700"/>
          </a:xfrm>
        </p:grpSpPr>
        <p:sp>
          <p:nvSpPr>
            <p:cNvPr id="25" name="Rectangle 24"/>
            <p:cNvSpPr/>
            <p:nvPr/>
          </p:nvSpPr>
          <p:spPr>
            <a:xfrm>
              <a:off x="2229163" y="1200150"/>
              <a:ext cx="1735926" cy="21717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346718" y="2718255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Homework IV</a:t>
              </a:r>
              <a:endParaRPr lang="de-DE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154582" y="4046781"/>
            <a:ext cx="3166183" cy="2171700"/>
            <a:chOff x="2229163" y="1200150"/>
            <a:chExt cx="1735926" cy="2171700"/>
          </a:xfrm>
        </p:grpSpPr>
        <p:sp>
          <p:nvSpPr>
            <p:cNvPr id="28" name="Rectangle 27"/>
            <p:cNvSpPr/>
            <p:nvPr/>
          </p:nvSpPr>
          <p:spPr>
            <a:xfrm>
              <a:off x="2229163" y="1200150"/>
              <a:ext cx="1735926" cy="21717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346718" y="2718255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de-DE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705926" y="4131544"/>
            <a:ext cx="1937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are here now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3759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Exact information on basic computation scenario</a:t>
            </a:r>
            <a:endParaRPr lang="de-DE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5651" y="2228794"/>
            <a:ext cx="3472697" cy="25032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164" y="2309908"/>
            <a:ext cx="1800225" cy="6572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3286" y="751466"/>
            <a:ext cx="864435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Scenario is: Force acting on femur head for person between 70-180 kg (standing</a:t>
            </a:r>
          </a:p>
          <a:p>
            <a:r>
              <a:rPr lang="en-US" dirty="0" smtClean="0"/>
              <a:t>and landing during jump)</a:t>
            </a:r>
          </a:p>
          <a:p>
            <a:r>
              <a:rPr lang="en-US" dirty="0" smtClean="0"/>
              <a:t>Lower part of femur is fixed. Shell meshing with 4mm thickness is applied.</a:t>
            </a:r>
          </a:p>
          <a:p>
            <a:r>
              <a:rPr lang="en-US" dirty="0" smtClean="0"/>
              <a:t>We want to compute the maximum </a:t>
            </a:r>
            <a:r>
              <a:rPr lang="en-US" b="1" dirty="0" smtClean="0"/>
              <a:t>von </a:t>
            </a:r>
            <a:r>
              <a:rPr lang="en-US" b="1" dirty="0" err="1"/>
              <a:t>M</a:t>
            </a:r>
            <a:r>
              <a:rPr lang="en-US" b="1" dirty="0" err="1" smtClean="0"/>
              <a:t>ises</a:t>
            </a:r>
            <a:r>
              <a:rPr lang="en-US" b="1" dirty="0" smtClean="0"/>
              <a:t> stress </a:t>
            </a:r>
            <a:r>
              <a:rPr lang="en-US" dirty="0" smtClean="0"/>
              <a:t>at the femur neck depending</a:t>
            </a:r>
          </a:p>
          <a:p>
            <a:r>
              <a:rPr lang="en-US" dirty="0" smtClean="0"/>
              <a:t>on weight for the two conditions. </a:t>
            </a:r>
            <a:endParaRPr lang="de-DE" dirty="0"/>
          </a:p>
        </p:txBody>
      </p:sp>
      <p:sp>
        <p:nvSpPr>
          <p:cNvPr id="8" name="Oval 7"/>
          <p:cNvSpPr/>
          <p:nvPr/>
        </p:nvSpPr>
        <p:spPr>
          <a:xfrm>
            <a:off x="4327519" y="2862407"/>
            <a:ext cx="987965" cy="94779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Box 8"/>
          <p:cNvSpPr txBox="1"/>
          <p:nvPr/>
        </p:nvSpPr>
        <p:spPr>
          <a:xfrm>
            <a:off x="3292672" y="2359708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Femur neck</a:t>
            </a:r>
            <a:endParaRPr lang="de-DE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935" y="3631959"/>
            <a:ext cx="2682454" cy="1993038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 flipV="1">
            <a:off x="6724614" y="2862407"/>
            <a:ext cx="25638" cy="23545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750452" y="5216913"/>
            <a:ext cx="222718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366475" y="5327371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weight</a:t>
            </a:r>
            <a:endParaRPr lang="de-DE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6136560" y="3854992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stress</a:t>
            </a:r>
            <a:endParaRPr lang="de-DE" dirty="0"/>
          </a:p>
        </p:txBody>
      </p:sp>
      <p:sp>
        <p:nvSpPr>
          <p:cNvPr id="20" name="Freeform 19"/>
          <p:cNvSpPr/>
          <p:nvPr/>
        </p:nvSpPr>
        <p:spPr>
          <a:xfrm>
            <a:off x="6793907" y="2820112"/>
            <a:ext cx="1999715" cy="1751888"/>
          </a:xfrm>
          <a:custGeom>
            <a:avLst/>
            <a:gdLst>
              <a:gd name="connsiteX0" fmla="*/ 0 w 1999715"/>
              <a:gd name="connsiteY0" fmla="*/ 1751888 h 1751888"/>
              <a:gd name="connsiteX1" fmla="*/ 1589517 w 1999715"/>
              <a:gd name="connsiteY1" fmla="*/ 1093862 h 1751888"/>
              <a:gd name="connsiteX2" fmla="*/ 1999715 w 1999715"/>
              <a:gd name="connsiteY2" fmla="*/ 0 h 1751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99715" h="1751888">
                <a:moveTo>
                  <a:pt x="0" y="1751888"/>
                </a:moveTo>
                <a:cubicBezTo>
                  <a:pt x="628115" y="1568865"/>
                  <a:pt x="1256231" y="1385843"/>
                  <a:pt x="1589517" y="1093862"/>
                </a:cubicBezTo>
                <a:cubicBezTo>
                  <a:pt x="1922803" y="801881"/>
                  <a:pt x="1961259" y="400940"/>
                  <a:pt x="1999715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TextBox 20"/>
          <p:cNvSpPr txBox="1"/>
          <p:nvPr/>
        </p:nvSpPr>
        <p:spPr>
          <a:xfrm>
            <a:off x="6682631" y="2112866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Result: </a:t>
            </a:r>
            <a:r>
              <a:rPr lang="en-US" dirty="0" err="1" smtClean="0"/>
              <a:t>smth</a:t>
            </a:r>
            <a:r>
              <a:rPr lang="en-US" dirty="0" smtClean="0"/>
              <a:t> like this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5779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Loading information and material parameters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do not want to find your “own” data, here is the input: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314" y="1571624"/>
            <a:ext cx="1724025" cy="18573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2550" y="3652365"/>
            <a:ext cx="44294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Will be needed for material fitting,</a:t>
            </a:r>
          </a:p>
          <a:p>
            <a:r>
              <a:rPr lang="en-US" dirty="0" smtClean="0"/>
              <a:t>you will learn how to do later on</a:t>
            </a:r>
          </a:p>
          <a:p>
            <a:endParaRPr lang="en-US" dirty="0"/>
          </a:p>
          <a:p>
            <a:r>
              <a:rPr lang="en-US" dirty="0" smtClean="0"/>
              <a:t>Bone as </a:t>
            </a:r>
            <a:r>
              <a:rPr lang="en-US" b="1" dirty="0" err="1" smtClean="0"/>
              <a:t>hyperelastic</a:t>
            </a:r>
            <a:r>
              <a:rPr lang="en-US" b="1" dirty="0" smtClean="0"/>
              <a:t> isotropic material</a:t>
            </a:r>
            <a:endParaRPr lang="de-DE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683552" y="1580170"/>
            <a:ext cx="369844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Standing results in joint force</a:t>
            </a:r>
          </a:p>
          <a:p>
            <a:r>
              <a:rPr lang="en-US" b="1" dirty="0" smtClean="0"/>
              <a:t>of 2.4*</a:t>
            </a:r>
            <a:r>
              <a:rPr lang="en-US" b="1" dirty="0" err="1" smtClean="0"/>
              <a:t>BodyWeight</a:t>
            </a:r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Jumping results in joint force of</a:t>
            </a:r>
          </a:p>
          <a:p>
            <a:r>
              <a:rPr lang="en-US" b="1" dirty="0" smtClean="0"/>
              <a:t>7*</a:t>
            </a:r>
            <a:r>
              <a:rPr lang="en-US" b="1" dirty="0" err="1" smtClean="0"/>
              <a:t>BodyWeight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034730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Tutorials – Have the files ready for the lab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>
                <a:hlinkClick r:id="rId2"/>
              </a:rPr>
              <a:t>https://</a:t>
            </a:r>
            <a:r>
              <a:rPr lang="de-DE" dirty="0" smtClean="0">
                <a:hlinkClick r:id="rId2"/>
              </a:rPr>
              <a:t>www.dropbox.com/s/7b8qvx5ouz0v76m/FETutorials.zip?dl=0</a:t>
            </a:r>
            <a:endParaRPr lang="de-DE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380" y="2128303"/>
            <a:ext cx="2495550" cy="11144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67380" y="2563738"/>
            <a:ext cx="2170721" cy="5725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Box 6"/>
          <p:cNvSpPr txBox="1"/>
          <p:nvPr/>
        </p:nvSpPr>
        <p:spPr>
          <a:xfrm>
            <a:off x="2679196" y="2605462"/>
            <a:ext cx="6096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Read these </a:t>
            </a:r>
            <a:r>
              <a:rPr lang="en-US" b="1" dirty="0" smtClean="0"/>
              <a:t>before the FE Lab </a:t>
            </a:r>
            <a:r>
              <a:rPr lang="en-US" dirty="0" smtClean="0"/>
              <a:t>if you are a </a:t>
            </a:r>
            <a:r>
              <a:rPr lang="en-US" b="1" dirty="0" smtClean="0"/>
              <a:t>total</a:t>
            </a:r>
            <a:r>
              <a:rPr lang="en-US" dirty="0" smtClean="0"/>
              <a:t> beginner</a:t>
            </a:r>
            <a:endParaRPr lang="de-D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285" y="3779897"/>
            <a:ext cx="3419475" cy="159067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26285" y="4227506"/>
            <a:ext cx="2722014" cy="7503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Box 9"/>
          <p:cNvSpPr txBox="1"/>
          <p:nvPr/>
        </p:nvSpPr>
        <p:spPr>
          <a:xfrm>
            <a:off x="3048503" y="4390568"/>
            <a:ext cx="5339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Basic tutorials to do in the first session, </a:t>
            </a:r>
          </a:p>
          <a:p>
            <a:r>
              <a:rPr lang="en-US" dirty="0" smtClean="0"/>
              <a:t>you can read them at home and do them in the lab</a:t>
            </a:r>
            <a:endParaRPr lang="de-DE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256090" y="4087628"/>
            <a:ext cx="1247686" cy="7417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473327" y="3902962"/>
            <a:ext cx="5391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page 9-21 description how to fit material data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386337" y="3509473"/>
            <a:ext cx="4724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p. 12-22 for the</a:t>
            </a:r>
            <a:r>
              <a:rPr lang="en-US" b="1" dirty="0" smtClean="0"/>
              <a:t> advanced </a:t>
            </a:r>
            <a:r>
              <a:rPr lang="en-US" dirty="0" err="1" smtClean="0"/>
              <a:t>Ansys</a:t>
            </a:r>
            <a:r>
              <a:rPr lang="en-US" dirty="0" smtClean="0"/>
              <a:t> User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460079" y="3698201"/>
            <a:ext cx="976439" cy="1633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0474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I am done with the tutorials, what now? (For basic users!)</a:t>
            </a:r>
            <a:endParaRPr lang="de-DE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Do the simulations with your model or use this</a:t>
            </a:r>
          </a:p>
          <a:p>
            <a:pPr marL="0" indent="0">
              <a:buNone/>
            </a:pPr>
            <a:r>
              <a:rPr lang="de-DE" sz="2000" dirty="0">
                <a:hlinkClick r:id="rId2"/>
              </a:rPr>
              <a:t>https://</a:t>
            </a:r>
            <a:r>
              <a:rPr lang="de-DE" sz="2000" dirty="0" smtClean="0">
                <a:hlinkClick r:id="rId2"/>
              </a:rPr>
              <a:t>www.dropbox.com/s/8sty8uv13eobsgt/femur_shell_final_own.stl?dl=0</a:t>
            </a:r>
            <a:endParaRPr lang="de-DE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The simulation process is the following (Help is provided on the next slides):</a:t>
            </a:r>
          </a:p>
          <a:p>
            <a:pPr marL="0" indent="0">
              <a:buNone/>
            </a:pPr>
            <a:r>
              <a:rPr lang="en-US" sz="2000" dirty="0" smtClean="0"/>
              <a:t>1. Read in the </a:t>
            </a:r>
            <a:r>
              <a:rPr lang="en-US" sz="2000" dirty="0" err="1" smtClean="0"/>
              <a:t>stl</a:t>
            </a:r>
            <a:r>
              <a:rPr lang="en-US" sz="2000" dirty="0" smtClean="0"/>
              <a:t> model and load into Static Structural</a:t>
            </a:r>
          </a:p>
          <a:p>
            <a:pPr marL="0" indent="0">
              <a:buNone/>
            </a:pPr>
            <a:r>
              <a:rPr lang="en-US" sz="2000" dirty="0" smtClean="0"/>
              <a:t>2. Define surface thickness (if necessary of e.g. 4 mm)</a:t>
            </a:r>
          </a:p>
          <a:p>
            <a:pPr marL="0" indent="0">
              <a:buNone/>
            </a:pPr>
            <a:r>
              <a:rPr lang="en-US" sz="2000" dirty="0" smtClean="0"/>
              <a:t>3. Mesh the model. Automatic method, shell mesh should be produced</a:t>
            </a:r>
          </a:p>
          <a:p>
            <a:pPr marL="0" indent="0">
              <a:buNone/>
            </a:pPr>
            <a:r>
              <a:rPr lang="en-US" sz="2000" dirty="0" smtClean="0"/>
              <a:t>4. Create Named selections for fixed </a:t>
            </a:r>
            <a:r>
              <a:rPr lang="en-US" sz="2000" dirty="0" err="1" smtClean="0"/>
              <a:t>b.c.</a:t>
            </a:r>
            <a:r>
              <a:rPr lang="en-US" sz="2000" dirty="0" smtClean="0"/>
              <a:t>, Femur neck and Joint loading location (simplest case is Nodal Force at one node). Create boundary conditions</a:t>
            </a:r>
          </a:p>
          <a:p>
            <a:pPr marL="0" indent="0">
              <a:buNone/>
            </a:pPr>
            <a:r>
              <a:rPr lang="en-US" sz="2000" dirty="0" smtClean="0"/>
              <a:t>5. Create </a:t>
            </a:r>
            <a:r>
              <a:rPr lang="en-US" sz="2000" dirty="0" err="1"/>
              <a:t>h</a:t>
            </a:r>
            <a:r>
              <a:rPr lang="en-US" sz="2000" dirty="0" err="1" smtClean="0"/>
              <a:t>yperelastic</a:t>
            </a:r>
            <a:r>
              <a:rPr lang="en-US" sz="2000" dirty="0" smtClean="0"/>
              <a:t> material through material fitting</a:t>
            </a:r>
          </a:p>
          <a:p>
            <a:pPr marL="0" indent="0">
              <a:buNone/>
            </a:pPr>
            <a:r>
              <a:rPr lang="en-US" sz="2000" dirty="0" smtClean="0"/>
              <a:t>6. Run the simulation for one case. See if it works out. Result evaluation through User Defined Results</a:t>
            </a:r>
          </a:p>
          <a:p>
            <a:pPr marL="0" indent="0">
              <a:buNone/>
            </a:pPr>
            <a:r>
              <a:rPr lang="en-US" sz="2000" dirty="0" smtClean="0"/>
              <a:t>7. Do Mesh Independence then do </a:t>
            </a:r>
            <a:r>
              <a:rPr lang="en-US" sz="2000" b="1" dirty="0" smtClean="0"/>
              <a:t>your study</a:t>
            </a:r>
            <a:r>
              <a:rPr lang="en-US" sz="2000" dirty="0" smtClean="0"/>
              <a:t>!</a:t>
            </a:r>
            <a:endParaRPr lang="de-DE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711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read in </a:t>
            </a:r>
            <a:r>
              <a:rPr lang="en-US" dirty="0" err="1" smtClean="0"/>
              <a:t>stl</a:t>
            </a:r>
            <a:r>
              <a:rPr lang="en-US" dirty="0" smtClean="0"/>
              <a:t> file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FE Modeler from WB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285" y="1147635"/>
            <a:ext cx="5379607" cy="31679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3348" y="1439430"/>
            <a:ext cx="2736809" cy="27649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83348" y="867254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startup of FE Modeler</a:t>
            </a:r>
            <a:endParaRPr lang="de-D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980" y="4519917"/>
            <a:ext cx="3691280" cy="169661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39595" y="143943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de-DE" dirty="0"/>
          </a:p>
        </p:txBody>
      </p:sp>
      <p:sp>
        <p:nvSpPr>
          <p:cNvPr id="10" name="TextBox 9"/>
          <p:cNvSpPr txBox="1"/>
          <p:nvPr/>
        </p:nvSpPr>
        <p:spPr>
          <a:xfrm>
            <a:off x="6997620" y="114421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2147110" y="431562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de-DE" dirty="0"/>
          </a:p>
        </p:txBody>
      </p:sp>
      <p:sp>
        <p:nvSpPr>
          <p:cNvPr id="12" name="TextBox 11"/>
          <p:cNvSpPr txBox="1"/>
          <p:nvPr/>
        </p:nvSpPr>
        <p:spPr>
          <a:xfrm>
            <a:off x="1208391" y="6024435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Connect like this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3952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is how setup looks like (cheat slide)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816" y="5651594"/>
            <a:ext cx="1905000" cy="3238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21907" y="5490354"/>
            <a:ext cx="66351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Here you can choose what you want to select (node, edge etc.)</a:t>
            </a:r>
          </a:p>
          <a:p>
            <a:r>
              <a:rPr lang="en-US" dirty="0" smtClean="0"/>
              <a:t>for the named selection step!</a:t>
            </a:r>
            <a:endParaRPr lang="de-DE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93" y="1144018"/>
            <a:ext cx="8942614" cy="323717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241875" y="5129211"/>
            <a:ext cx="4660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Additional information for named selections: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4855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User Defined Results (How to just evaluate stresses at the femur neck)</a:t>
            </a:r>
            <a:endParaRPr lang="de-DE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047" y="737120"/>
            <a:ext cx="3127691" cy="25444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899490"/>
            <a:ext cx="4019550" cy="486727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631821" y="3879791"/>
            <a:ext cx="3750179" cy="2649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Box 7"/>
          <p:cNvSpPr txBox="1"/>
          <p:nvPr/>
        </p:nvSpPr>
        <p:spPr>
          <a:xfrm>
            <a:off x="6802422" y="4238993"/>
            <a:ext cx="19030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is the </a:t>
            </a:r>
          </a:p>
          <a:p>
            <a:r>
              <a:rPr lang="en-US" dirty="0" smtClean="0"/>
              <a:t>von </a:t>
            </a:r>
            <a:r>
              <a:rPr lang="en-US" dirty="0" err="1" smtClean="0"/>
              <a:t>Mises</a:t>
            </a:r>
            <a:r>
              <a:rPr lang="en-US" dirty="0" smtClean="0"/>
              <a:t> stress</a:t>
            </a:r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4631821" y="2657742"/>
            <a:ext cx="3959729" cy="4101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Box 9"/>
          <p:cNvSpPr txBox="1"/>
          <p:nvPr/>
        </p:nvSpPr>
        <p:spPr>
          <a:xfrm>
            <a:off x="5658520" y="2235784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is the location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067" y="3502530"/>
            <a:ext cx="3216903" cy="243933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69604" y="5978146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is the result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488447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0</TotalTime>
  <Words>903</Words>
  <Application>Microsoft Office PowerPoint</Application>
  <PresentationFormat>On-screen Show (4:3)</PresentationFormat>
  <Paragraphs>129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Clarity</vt:lpstr>
      <vt:lpstr>Biomechanics</vt:lpstr>
      <vt:lpstr>Practical course structure</vt:lpstr>
      <vt:lpstr>Exact information on basic computation scenario</vt:lpstr>
      <vt:lpstr>Loading information and material parameters</vt:lpstr>
      <vt:lpstr>Tutorials – Have the files ready for the lab</vt:lpstr>
      <vt:lpstr>I am done with the tutorials, what now? (For basic users!)</vt:lpstr>
      <vt:lpstr>How to read in stl file</vt:lpstr>
      <vt:lpstr>This is how setup looks like (cheat slide)</vt:lpstr>
      <vt:lpstr>User Defined Results (How to just evaluate stresses at the femur neck)</vt:lpstr>
      <vt:lpstr>What is mesh independence?</vt:lpstr>
      <vt:lpstr>Suggestions for advanced users</vt:lpstr>
      <vt:lpstr>What about the report?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Leonidas Alexopoulos</dc:creator>
  <cp:lastModifiedBy>neidlin</cp:lastModifiedBy>
  <cp:revision>604</cp:revision>
  <dcterms:created xsi:type="dcterms:W3CDTF">2016-09-01T11:35:04Z</dcterms:created>
  <dcterms:modified xsi:type="dcterms:W3CDTF">2017-11-30T15:52:54Z</dcterms:modified>
</cp:coreProperties>
</file>